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79"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p:scale>
          <a:sx n="101" d="100"/>
          <a:sy n="101" d="100"/>
        </p:scale>
        <p:origin x="-1366" y="-10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b-NO"/>
              <a:t>Klikk for å redigere tittelstil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7/30/2019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27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172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919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4798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b-NO"/>
              <a:t>Klikk for å redigere tittelstil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6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587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826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6102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147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b-NO"/>
              <a:t>Klikk for å redigere tittelstil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247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på ikonet for å legge til et bilde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96DFF08F-DC6B-4601-B491-B0F83F6DD2DA}" type="datetimeFigureOut">
              <a:rPr lang="en-US" smtClean="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9289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7/30/2019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164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3BBA4B-864C-462F-8FC2-BF1E6B329E0C}"/>
              </a:ext>
            </a:extLst>
          </p:cNvPr>
          <p:cNvSpPr>
            <a:spLocks noGrp="1"/>
          </p:cNvSpPr>
          <p:nvPr>
            <p:ph type="title"/>
          </p:nvPr>
        </p:nvSpPr>
        <p:spPr>
          <a:xfrm>
            <a:off x="4284921" y="1436914"/>
            <a:ext cx="7437599" cy="45719"/>
          </a:xfrm>
        </p:spPr>
        <p:txBody>
          <a:bodyPr>
            <a:normAutofit fontScale="90000"/>
          </a:bodyPr>
          <a:lstStyle/>
          <a:p>
            <a:r>
              <a:rPr lang="nb-NO" sz="3600" dirty="0"/>
              <a:t>Software </a:t>
            </a:r>
            <a:r>
              <a:rPr lang="en-GB" sz="3600" dirty="0"/>
              <a:t>Engineer</a:t>
            </a:r>
            <a:br>
              <a:rPr lang="nb-NO" sz="1400" dirty="0"/>
            </a:br>
            <a:br>
              <a:rPr lang="nb-NO" sz="1400" dirty="0"/>
            </a:br>
            <a:r>
              <a:rPr lang="en-GB" sz="1400" b="1" dirty="0"/>
              <a:t>NORONN is an ambitious start-up based in Norway and scaling up for commercialisation</a:t>
            </a:r>
            <a:r>
              <a:rPr lang="en-GB" sz="1400" dirty="0"/>
              <a:t>.</a:t>
            </a:r>
            <a:br>
              <a:rPr lang="en-GB" sz="1400" dirty="0"/>
            </a:br>
            <a:br>
              <a:rPr lang="en-GB" sz="1400" dirty="0"/>
            </a:br>
            <a:r>
              <a:rPr lang="en-GB" sz="1400" i="1" dirty="0"/>
              <a:t>We are looking for a software engineer to join our highly competent team. The right candidate will play an important role in making the worlds fastest and most efficient automatic strawberry harvester ready for the international market. Our solution is based on advanced Robotics, Artificial Intelligence and Deep learning. </a:t>
            </a:r>
            <a:br>
              <a:rPr lang="en-GB" sz="1400" dirty="0"/>
            </a:br>
            <a:endParaRPr lang="en-GB" sz="1400" i="1" dirty="0"/>
          </a:p>
        </p:txBody>
      </p:sp>
      <p:pic>
        <p:nvPicPr>
          <p:cNvPr id="7" name="Plassholder for innhold 9" descr="Et bilde som inneholder utendørs, gress, bakke, tre&#10;&#10;Automatisk generert beskrivelse">
            <a:extLst>
              <a:ext uri="{FF2B5EF4-FFF2-40B4-BE49-F238E27FC236}">
                <a16:creationId xmlns:a16="http://schemas.microsoft.com/office/drawing/2014/main" id="{04C4087B-9DBE-43FA-B9CD-42D30F0321B6}"/>
              </a:ext>
            </a:extLst>
          </p:cNvPr>
          <p:cNvPicPr>
            <a:picLocks noChangeAspect="1"/>
          </p:cNvPicPr>
          <p:nvPr/>
        </p:nvPicPr>
        <p:blipFill rotWithShape="1">
          <a:blip r:embed="rId2"/>
          <a:srcRect r="1607" b="1"/>
          <a:stretch/>
        </p:blipFill>
        <p:spPr>
          <a:xfrm>
            <a:off x="223336" y="245805"/>
            <a:ext cx="3646837" cy="2779776"/>
          </a:xfrm>
          <a:prstGeom prst="rect">
            <a:avLst/>
          </a:prstGeom>
        </p:spPr>
      </p:pic>
      <p:pic>
        <p:nvPicPr>
          <p:cNvPr id="8" name="Picture 2" descr="IMG_0090">
            <a:extLst>
              <a:ext uri="{FF2B5EF4-FFF2-40B4-BE49-F238E27FC236}">
                <a16:creationId xmlns:a16="http://schemas.microsoft.com/office/drawing/2014/main" id="{8A2960C7-6B02-4EB8-B183-BDE2AD36BE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17" r="16736" b="-1"/>
          <a:stretch/>
        </p:blipFill>
        <p:spPr bwMode="auto">
          <a:xfrm>
            <a:off x="223336" y="3347312"/>
            <a:ext cx="3646837" cy="3274467"/>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500AE269-0127-4415-ACAD-73B21C72C9E9}"/>
              </a:ext>
            </a:extLst>
          </p:cNvPr>
          <p:cNvSpPr>
            <a:spLocks noGrp="1"/>
          </p:cNvSpPr>
          <p:nvPr>
            <p:ph idx="1"/>
          </p:nvPr>
        </p:nvSpPr>
        <p:spPr>
          <a:xfrm>
            <a:off x="4284921" y="2328530"/>
            <a:ext cx="7030462" cy="4409115"/>
          </a:xfrm>
        </p:spPr>
        <p:txBody>
          <a:bodyPr>
            <a:normAutofit fontScale="40000" lnSpcReduction="20000"/>
          </a:bodyPr>
          <a:lstStyle/>
          <a:p>
            <a:pPr marL="45720" indent="0">
              <a:lnSpc>
                <a:spcPct val="120000"/>
              </a:lnSpc>
              <a:spcBef>
                <a:spcPts val="0"/>
              </a:spcBef>
              <a:buNone/>
            </a:pPr>
            <a:r>
              <a:rPr lang="en-GB" sz="2300" b="1" dirty="0"/>
              <a:t>Position descriptions: </a:t>
            </a:r>
          </a:p>
          <a:p>
            <a:pPr marL="45720" indent="0">
              <a:lnSpc>
                <a:spcPct val="120000"/>
              </a:lnSpc>
              <a:spcBef>
                <a:spcPts val="0"/>
              </a:spcBef>
              <a:buNone/>
            </a:pPr>
            <a:r>
              <a:rPr lang="en-GB" sz="2300" dirty="0"/>
              <a:t>This is a 1-year full-time position to  participate in  developing a robotic strawberry harvester. The ambitions is to do full-scale testing, validation and  make a go-to-market strategy. There is a possibility of extending the contract after the one year period.  </a:t>
            </a:r>
          </a:p>
          <a:p>
            <a:pPr marL="45720" indent="0">
              <a:lnSpc>
                <a:spcPct val="120000"/>
              </a:lnSpc>
              <a:spcBef>
                <a:spcPts val="0"/>
              </a:spcBef>
              <a:spcAft>
                <a:spcPts val="600"/>
              </a:spcAft>
              <a:buNone/>
            </a:pPr>
            <a:endParaRPr lang="en-GB" sz="2300" dirty="0"/>
          </a:p>
          <a:p>
            <a:pPr marL="45720" lvl="0" indent="0">
              <a:lnSpc>
                <a:spcPct val="120000"/>
              </a:lnSpc>
              <a:spcBef>
                <a:spcPts val="0"/>
              </a:spcBef>
              <a:buNone/>
            </a:pPr>
            <a:r>
              <a:rPr lang="en-GB" sz="2300" b="1" dirty="0"/>
              <a:t>Main task: </a:t>
            </a:r>
          </a:p>
          <a:p>
            <a:pPr marL="45720" lvl="0" indent="0">
              <a:lnSpc>
                <a:spcPct val="120000"/>
              </a:lnSpc>
              <a:spcBef>
                <a:spcPts val="0"/>
              </a:spcBef>
              <a:buNone/>
            </a:pPr>
            <a:r>
              <a:rPr lang="en-GB" sz="2300" dirty="0"/>
              <a:t>Training and running a 3D convolutional neural network for strawberry detection and localization. Industrial-level software design and development for strawberry harvesting robots, including the improvement on the current software, and design and integration of more efficient and robust system. User-friendly interface design</a:t>
            </a:r>
          </a:p>
          <a:p>
            <a:pPr marL="45720" lvl="0" indent="0">
              <a:lnSpc>
                <a:spcPct val="120000"/>
              </a:lnSpc>
              <a:spcBef>
                <a:spcPts val="0"/>
              </a:spcBef>
              <a:spcAft>
                <a:spcPts val="600"/>
              </a:spcAft>
              <a:buNone/>
            </a:pPr>
            <a:endParaRPr lang="en-GB" sz="2300" dirty="0"/>
          </a:p>
          <a:p>
            <a:pPr marL="45720" lvl="0" indent="0">
              <a:spcBef>
                <a:spcPts val="0"/>
              </a:spcBef>
              <a:buNone/>
            </a:pPr>
            <a:r>
              <a:rPr lang="en-GB" sz="2300" b="1" dirty="0"/>
              <a:t>Qualification requirements</a:t>
            </a:r>
            <a:r>
              <a:rPr lang="en-GB" sz="2300" dirty="0"/>
              <a:t>:</a:t>
            </a:r>
          </a:p>
          <a:p>
            <a:pPr marL="45720" lvl="0" indent="0">
              <a:spcBef>
                <a:spcPts val="0"/>
              </a:spcBef>
              <a:buNone/>
            </a:pPr>
            <a:endParaRPr lang="en-GB" sz="2300" dirty="0"/>
          </a:p>
          <a:p>
            <a:pPr lvl="1">
              <a:spcBef>
                <a:spcPts val="0"/>
              </a:spcBef>
              <a:spcAft>
                <a:spcPts val="0"/>
              </a:spcAft>
            </a:pPr>
            <a:r>
              <a:rPr lang="en-GB" sz="2300" dirty="0"/>
              <a:t> BSc or MSc degree in software engineering, computer science or robotics.</a:t>
            </a:r>
          </a:p>
          <a:p>
            <a:pPr lvl="1">
              <a:spcBef>
                <a:spcPts val="600"/>
              </a:spcBef>
              <a:spcAft>
                <a:spcPts val="0"/>
              </a:spcAft>
            </a:pPr>
            <a:r>
              <a:rPr lang="en-GB" sz="2300" dirty="0"/>
              <a:t>Proficiency in C++ and Python</a:t>
            </a:r>
          </a:p>
          <a:p>
            <a:pPr lvl="1">
              <a:spcBef>
                <a:spcPts val="600"/>
              </a:spcBef>
              <a:spcAft>
                <a:spcPts val="0"/>
              </a:spcAft>
            </a:pPr>
            <a:r>
              <a:rPr lang="en-GB" sz="2300" dirty="0"/>
              <a:t>Desired experience in ROS, PCL and OpenCV</a:t>
            </a:r>
          </a:p>
          <a:p>
            <a:pPr lvl="1">
              <a:spcBef>
                <a:spcPts val="600"/>
              </a:spcBef>
              <a:spcAft>
                <a:spcPts val="0"/>
              </a:spcAft>
            </a:pPr>
            <a:r>
              <a:rPr lang="en-GB" sz="2300" dirty="0"/>
              <a:t>Experience in development of industrial-level products</a:t>
            </a:r>
          </a:p>
          <a:p>
            <a:pPr lvl="1">
              <a:spcBef>
                <a:spcPts val="600"/>
              </a:spcBef>
              <a:spcAft>
                <a:spcPts val="0"/>
              </a:spcAft>
            </a:pPr>
            <a:r>
              <a:rPr lang="en-GB" sz="2300" dirty="0"/>
              <a:t>Good communication in English </a:t>
            </a:r>
          </a:p>
          <a:p>
            <a:pPr marL="45720" lvl="0" indent="0">
              <a:spcBef>
                <a:spcPts val="600"/>
              </a:spcBef>
              <a:buNone/>
            </a:pPr>
            <a:endParaRPr lang="en-GB" sz="2300" dirty="0"/>
          </a:p>
          <a:p>
            <a:pPr marL="45720" indent="0">
              <a:spcBef>
                <a:spcPts val="600"/>
              </a:spcBef>
              <a:buNone/>
            </a:pPr>
            <a:r>
              <a:rPr lang="en-GB" sz="2300" b="1" dirty="0"/>
              <a:t>Compensation and benefits</a:t>
            </a:r>
          </a:p>
          <a:p>
            <a:pPr lvl="1">
              <a:spcBef>
                <a:spcPts val="600"/>
              </a:spcBef>
              <a:spcAft>
                <a:spcPts val="0"/>
              </a:spcAft>
            </a:pPr>
            <a:r>
              <a:rPr lang="en-GB" sz="2300" dirty="0"/>
              <a:t>Annual salary 420.000-480.000 NOK (gross) depending on experience.</a:t>
            </a:r>
          </a:p>
          <a:p>
            <a:pPr lvl="1">
              <a:spcBef>
                <a:spcPts val="600"/>
              </a:spcBef>
              <a:spcAft>
                <a:spcPts val="0"/>
              </a:spcAft>
            </a:pPr>
            <a:r>
              <a:rPr lang="en-GB" sz="2300" dirty="0"/>
              <a:t>Enrolled in Norwegian pension and health benefits. </a:t>
            </a:r>
          </a:p>
          <a:p>
            <a:pPr lvl="1">
              <a:spcBef>
                <a:spcPts val="600"/>
              </a:spcBef>
            </a:pPr>
            <a:r>
              <a:rPr lang="en-GB" sz="2300" dirty="0"/>
              <a:t>Be one of the very first employees in a newly </a:t>
            </a:r>
            <a:r>
              <a:rPr lang="en-GB" sz="2300"/>
              <a:t>formed company. </a:t>
            </a:r>
            <a:endParaRPr lang="en-GB" sz="2300" dirty="0"/>
          </a:p>
          <a:p>
            <a:pPr marL="274320" lvl="1" indent="0">
              <a:spcBef>
                <a:spcPts val="600"/>
              </a:spcBef>
              <a:buNone/>
            </a:pPr>
            <a:endParaRPr lang="en-GB" sz="2300" dirty="0"/>
          </a:p>
          <a:p>
            <a:pPr marL="45720" indent="0">
              <a:spcBef>
                <a:spcPts val="600"/>
              </a:spcBef>
              <a:buNone/>
            </a:pPr>
            <a:r>
              <a:rPr lang="en-GB" sz="2300" dirty="0"/>
              <a:t>Applications is welcomed as soon as possible to katharina.asting@innokra.com, </a:t>
            </a:r>
          </a:p>
          <a:p>
            <a:pPr marL="45720" indent="0">
              <a:spcBef>
                <a:spcPts val="600"/>
              </a:spcBef>
              <a:buNone/>
            </a:pPr>
            <a:r>
              <a:rPr lang="en-GB" sz="2300" dirty="0"/>
              <a:t>For questions contact Pål Johan From  + 47  906 90 932, or Katharina Asting  + 47 918 08 417 </a:t>
            </a:r>
          </a:p>
          <a:p>
            <a:pPr marL="45720" indent="0">
              <a:spcBef>
                <a:spcPts val="600"/>
              </a:spcBef>
              <a:buNone/>
            </a:pPr>
            <a:endParaRPr lang="en-GB" sz="2300" dirty="0"/>
          </a:p>
          <a:p>
            <a:pPr lvl="1">
              <a:spcBef>
                <a:spcPts val="600"/>
              </a:spcBef>
            </a:pPr>
            <a:endParaRPr lang="en-US" sz="2300" dirty="0"/>
          </a:p>
          <a:p>
            <a:pPr marL="45720" lvl="0" indent="0">
              <a:spcBef>
                <a:spcPts val="600"/>
              </a:spcBef>
              <a:buNone/>
            </a:pPr>
            <a:endParaRPr lang="nb-NO" sz="1200" dirty="0"/>
          </a:p>
          <a:p>
            <a:endParaRPr lang="nb-NO" sz="700" dirty="0"/>
          </a:p>
        </p:txBody>
      </p:sp>
      <p:pic>
        <p:nvPicPr>
          <p:cNvPr id="6" name="Bilde 5" descr="Et bilde som inneholder objekt&#10;&#10;Automatisk generert beskrivelse">
            <a:extLst>
              <a:ext uri="{FF2B5EF4-FFF2-40B4-BE49-F238E27FC236}">
                <a16:creationId xmlns:a16="http://schemas.microsoft.com/office/drawing/2014/main" id="{C1CB6A8F-1A9B-4A80-B71C-6B09BF568E6A}"/>
              </a:ext>
            </a:extLst>
          </p:cNvPr>
          <p:cNvPicPr>
            <a:picLocks noChangeAspect="1"/>
          </p:cNvPicPr>
          <p:nvPr/>
        </p:nvPicPr>
        <p:blipFill>
          <a:blip r:embed="rId4"/>
          <a:stretch>
            <a:fillRect/>
          </a:stretch>
        </p:blipFill>
        <p:spPr>
          <a:xfrm>
            <a:off x="9164295" y="5955211"/>
            <a:ext cx="2558225" cy="551129"/>
          </a:xfrm>
          <a:prstGeom prst="rect">
            <a:avLst/>
          </a:prstGeom>
        </p:spPr>
      </p:pic>
    </p:spTree>
    <p:extLst>
      <p:ext uri="{BB962C8B-B14F-4D97-AF65-F5344CB8AC3E}">
        <p14:creationId xmlns:p14="http://schemas.microsoft.com/office/powerpoint/2010/main" val="479403682"/>
      </p:ext>
    </p:extLst>
  </p:cSld>
  <p:clrMapOvr>
    <a:masterClrMapping/>
  </p:clrMapOvr>
</p:sld>
</file>

<file path=ppt/theme/theme1.xml><?xml version="1.0" encoding="utf-8"?>
<a:theme xmlns:a="http://schemas.openxmlformats.org/drawingml/2006/main" name="Basis">
  <a:themeElements>
    <a:clrScheme name="Blå v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otalTime>1298</TotalTime>
  <Words>210</Words>
  <Application>Microsoft Office PowerPoint</Application>
  <PresentationFormat>Widescreen</PresentationFormat>
  <Paragraphs>24</Paragraphs>
  <Slides>1</Slides>
  <Notes>0</Notes>
  <HiddenSlides>0</HiddenSlides>
  <MMClips>0</MMClips>
  <ScaleCrop>false</ScaleCrop>
  <HeadingPairs>
    <vt:vector size="6" baseType="variant">
      <vt:variant>
        <vt:lpstr>Brukte skrifter</vt:lpstr>
      </vt:variant>
      <vt:variant>
        <vt:i4>1</vt:i4>
      </vt:variant>
      <vt:variant>
        <vt:lpstr>Tema</vt:lpstr>
      </vt:variant>
      <vt:variant>
        <vt:i4>1</vt:i4>
      </vt:variant>
      <vt:variant>
        <vt:lpstr>Lysbildetitler</vt:lpstr>
      </vt:variant>
      <vt:variant>
        <vt:i4>1</vt:i4>
      </vt:variant>
    </vt:vector>
  </HeadingPairs>
  <TitlesOfParts>
    <vt:vector size="3" baseType="lpstr">
      <vt:lpstr>Corbel</vt:lpstr>
      <vt:lpstr>Basis</vt:lpstr>
      <vt:lpstr>Software Engineer  NORONN is an ambitious start-up based in Norway and scaling up for commercialisation.  We are looking for a software engineer to join our highly competent team. The right candidate will play an important role in making the worlds fastest and most efficient automatic strawberry harvester ready for the international market. Our solution is based on advanced Robotics, Artificial Intelligence and Deep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Position description: The candidate will be employed in a project at the Norwegian University of Life Sciences (NMBU). It is a 1-year full-time engineering position related to the development of strawberry harvesting robots funded by the Research Council of Norway project "FORNY_SHAPE - Robotic Strawberry Harvester: Full-scale testing, validation and go-to-market". The focus will be on the software development of the strawberry harvester based on our current architecture. There is also a possibility of extending the contract after the project ends.    Main task: Training and running a 3D convolutional neural network for strawberry detection and localization in the first few months Most of the time will be on industrial-level software design and development for strawberry harvesting robots, including the improvement on the current software, and design and integration of more efficient and robust system  User-friendly interface design   Qualification requirements: A BSc or MSc degree in software engineering, computer science or robotics. Proficiency in C++ and Python Desired experience in ROS, PCL and OpenCV Experience in development of industrial-level products Good communication in English   Compensation and benefits: Annual salary 420.000-480.000 NOK (gross) depending on experience etc.  Enrolled in Norwegian pension and health benefits.  Be one of the very first employees in a newly formed company if the project is successful.    </dc:title>
  <dc:creator>Katharina Asting</dc:creator>
  <cp:lastModifiedBy>Katharina Asting</cp:lastModifiedBy>
  <cp:revision>12</cp:revision>
  <dcterms:created xsi:type="dcterms:W3CDTF">2019-01-08T13:03:31Z</dcterms:created>
  <dcterms:modified xsi:type="dcterms:W3CDTF">2019-07-30T11:54:06Z</dcterms:modified>
</cp:coreProperties>
</file>